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3" r:id="rId2"/>
    <p:sldId id="260" r:id="rId3"/>
    <p:sldId id="262" r:id="rId4"/>
    <p:sldId id="263" r:id="rId5"/>
    <p:sldId id="281" r:id="rId6"/>
    <p:sldId id="265" r:id="rId7"/>
    <p:sldId id="288" r:id="rId8"/>
    <p:sldId id="279" r:id="rId9"/>
    <p:sldId id="270" r:id="rId10"/>
    <p:sldId id="267" r:id="rId11"/>
    <p:sldId id="272" r:id="rId12"/>
    <p:sldId id="273" r:id="rId13"/>
    <p:sldId id="271" r:id="rId14"/>
    <p:sldId id="268" r:id="rId15"/>
    <p:sldId id="269" r:id="rId16"/>
    <p:sldId id="294" r:id="rId17"/>
    <p:sldId id="293" r:id="rId18"/>
    <p:sldId id="284" r:id="rId19"/>
    <p:sldId id="277" r:id="rId20"/>
    <p:sldId id="302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96F2E0-0982-4ABB-BF79-CA41CB014C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1B509-602E-4EE2-AC12-F010CD48D56D}" type="slidenum">
              <a:rPr lang="en-US"/>
              <a:pPr/>
              <a:t>16</a:t>
            </a:fld>
            <a:endParaRPr 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33F6E-1408-420B-97BC-2A31F4C45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C59BD-5DA6-45AA-A067-36154DA4C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D8E2C-D80E-4A4F-8BB6-73CB1AF04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2DC1A-0838-40D3-8915-4A54F526BF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0B0FF-8670-4E87-84EE-4AE5EBBEA6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902F0-406A-4D45-A934-4D75897A5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82B41-D880-4A32-BDEB-7C29BC68AF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26EA2-A074-4712-A892-400521A921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7D8D9-D39B-4285-A992-50E20EBAF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18E6F-0B2B-4CC1-A863-B0F2DD33DF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FDE70-C1B4-4CAA-8E84-15434758A4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958BC4-B57C-46C7-9E1E-F273F4A296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Đạo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đức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28 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28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Tôn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trọng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luật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giao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thông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6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</a:blip>
          <a:srcRect r="1724" b="2632"/>
          <a:stretch>
            <a:fillRect/>
          </a:stretch>
        </p:blipFill>
        <p:spPr bwMode="auto">
          <a:xfrm>
            <a:off x="0" y="26988"/>
            <a:ext cx="9144000" cy="59229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250825" y="404813"/>
            <a:ext cx="5048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1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58913" y="6237288"/>
            <a:ext cx="7685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Đi xe đạp sát lề đường bên phải, chở tối đa 1 người</a:t>
            </a:r>
          </a:p>
        </p:txBody>
      </p:sp>
      <p:pic>
        <p:nvPicPr>
          <p:cNvPr id="12" name="Picture 3" descr="D:\My Pictures\128x128\smiley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10" y="5668137"/>
            <a:ext cx="1305105" cy="11701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41" name="Picture 9" descr="KQ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4050"/>
            <a:ext cx="1116013" cy="1123950"/>
          </a:xfrm>
          <a:prstGeom prst="rect">
            <a:avLst/>
          </a:prstGeom>
          <a:noFill/>
        </p:spPr>
      </p:pic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179388" y="0"/>
            <a:ext cx="504825" cy="549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339975" y="5911850"/>
            <a:ext cx="55165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Chở hàng cồng kềnh và chở số</a:t>
            </a:r>
          </a:p>
          <a:p>
            <a:pPr algn="ctr"/>
            <a:r>
              <a:rPr lang="en-US" sz="2800" b="1"/>
              <a:t> người quá quy định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  <p:bldP spid="184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1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4" name="Picture 8" descr="KQ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516563"/>
            <a:ext cx="1368425" cy="1341437"/>
          </a:xfrm>
          <a:prstGeom prst="rect">
            <a:avLst/>
          </a:prstGeom>
          <a:noFill/>
        </p:spPr>
      </p:pic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0" y="0"/>
            <a:ext cx="504825" cy="476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124075" y="5805488"/>
            <a:ext cx="642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Chăn thả trâu bò trên đường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6" name="Picture 8" descr="KQ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488"/>
            <a:ext cx="1187450" cy="1052512"/>
          </a:xfrm>
          <a:prstGeom prst="rect">
            <a:avLst/>
          </a:prstGeom>
          <a:noFill/>
        </p:spPr>
      </p:pic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0" y="0"/>
            <a:ext cx="611188" cy="620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403350" y="5943600"/>
            <a:ext cx="767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Đi vào đường cấm đi ngược chiều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695" b="2579"/>
          <a:stretch>
            <a:fillRect/>
          </a:stretch>
        </p:blipFill>
        <p:spPr bwMode="auto">
          <a:xfrm>
            <a:off x="0" y="-242888"/>
            <a:ext cx="9144000" cy="58054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0" y="0"/>
            <a:ext cx="5048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5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552575" y="6165850"/>
            <a:ext cx="759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Nghiêm túc thực hiện theo chỉ dẫn của đèn tín hiệu</a:t>
            </a:r>
          </a:p>
        </p:txBody>
      </p:sp>
      <p:pic>
        <p:nvPicPr>
          <p:cNvPr id="12" name="Picture 3" descr="D:\My Pictures\128x128\smiley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10" y="5739574"/>
            <a:ext cx="1305105" cy="11701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1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 l="1666" b="3355"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0" y="0"/>
            <a:ext cx="5048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6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66850" y="6092825"/>
            <a:ext cx="7677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Dừng lại trước rào chắn khi có tàu chạy qua</a:t>
            </a:r>
          </a:p>
        </p:txBody>
      </p:sp>
      <p:pic>
        <p:nvPicPr>
          <p:cNvPr id="12" name="Picture 3" descr="D:\My Pictures\128x128\smiley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10" y="5668137"/>
            <a:ext cx="1305105" cy="11701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00113" y="6092825"/>
            <a:ext cx="7489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Thực hiện sai Luật Giao thông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-828675" y="2205038"/>
            <a:ext cx="1600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pic>
        <p:nvPicPr>
          <p:cNvPr id="45060" name="Picture 4" descr="4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 t="2856" r="1724" b="2856"/>
          <a:stretch>
            <a:fillRect/>
          </a:stretch>
        </p:blipFill>
        <p:spPr bwMode="auto">
          <a:xfrm>
            <a:off x="4800600" y="0"/>
            <a:ext cx="4343400" cy="2743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61" name="Picture 5" descr="5"/>
          <p:cNvPicPr>
            <a:picLocks noChangeAspect="1" noChangeArrowheads="1"/>
          </p:cNvPicPr>
          <p:nvPr/>
        </p:nvPicPr>
        <p:blipFill>
          <a:blip r:embed="rId4" cstate="print">
            <a:lum bright="-6000" contrast="30000"/>
          </a:blip>
          <a:srcRect l="1695" t="2832" r="1695" b="2699"/>
          <a:stretch>
            <a:fillRect/>
          </a:stretch>
        </p:blipFill>
        <p:spPr bwMode="auto">
          <a:xfrm>
            <a:off x="0" y="0"/>
            <a:ext cx="4343400" cy="2743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45079" name="Group 23"/>
          <p:cNvGrpSpPr>
            <a:grpSpLocks/>
          </p:cNvGrpSpPr>
          <p:nvPr/>
        </p:nvGrpSpPr>
        <p:grpSpPr bwMode="auto">
          <a:xfrm>
            <a:off x="285750" y="692150"/>
            <a:ext cx="7686675" cy="5184775"/>
            <a:chOff x="180" y="436"/>
            <a:chExt cx="4842" cy="3266"/>
          </a:xfrm>
        </p:grpSpPr>
        <p:pic>
          <p:nvPicPr>
            <p:cNvPr id="45059" name="Picture 3" descr="3"/>
            <p:cNvPicPr>
              <a:picLocks noChangeAspect="1" noChangeArrowheads="1"/>
            </p:cNvPicPr>
            <p:nvPr/>
          </p:nvPicPr>
          <p:blipFill>
            <a:blip r:embed="rId5" cstate="print">
              <a:lum bright="-6000" contrast="30000"/>
            </a:blip>
            <a:srcRect t="2538" r="1819" b="3593"/>
            <a:stretch>
              <a:fillRect/>
            </a:stretch>
          </p:blipFill>
          <p:spPr bwMode="auto">
            <a:xfrm>
              <a:off x="1440" y="1872"/>
              <a:ext cx="2880" cy="182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5062" name="Oval 6"/>
            <p:cNvSpPr>
              <a:spLocks noChangeArrowheads="1"/>
            </p:cNvSpPr>
            <p:nvPr/>
          </p:nvSpPr>
          <p:spPr bwMode="auto">
            <a:xfrm>
              <a:off x="180" y="1389"/>
              <a:ext cx="409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5064" name="Oval 8"/>
            <p:cNvSpPr>
              <a:spLocks noChangeArrowheads="1"/>
            </p:cNvSpPr>
            <p:nvPr/>
          </p:nvSpPr>
          <p:spPr bwMode="auto">
            <a:xfrm>
              <a:off x="1451" y="3339"/>
              <a:ext cx="409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b="1"/>
                <a:t>4</a:t>
              </a:r>
            </a:p>
          </p:txBody>
        </p:sp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3129" y="1389"/>
              <a:ext cx="453" cy="3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b="1"/>
                <a:t>3</a:t>
              </a:r>
            </a:p>
          </p:txBody>
        </p:sp>
        <p:grpSp>
          <p:nvGrpSpPr>
            <p:cNvPr id="45069" name="Group 13"/>
            <p:cNvGrpSpPr>
              <a:grpSpLocks/>
            </p:cNvGrpSpPr>
            <p:nvPr/>
          </p:nvGrpSpPr>
          <p:grpSpPr bwMode="auto">
            <a:xfrm>
              <a:off x="1383" y="436"/>
              <a:ext cx="1008" cy="528"/>
              <a:chOff x="2256" y="1392"/>
              <a:chExt cx="1584" cy="1392"/>
            </a:xfrm>
          </p:grpSpPr>
          <p:sp>
            <p:nvSpPr>
              <p:cNvPr id="45070" name="Line 14"/>
              <p:cNvSpPr>
                <a:spLocks noChangeShapeType="1"/>
              </p:cNvSpPr>
              <p:nvPr/>
            </p:nvSpPr>
            <p:spPr bwMode="auto">
              <a:xfrm>
                <a:off x="2256" y="1542"/>
                <a:ext cx="1584" cy="114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1" name="Line 15"/>
              <p:cNvSpPr>
                <a:spLocks noChangeShapeType="1"/>
              </p:cNvSpPr>
              <p:nvPr/>
            </p:nvSpPr>
            <p:spPr bwMode="auto">
              <a:xfrm flipV="1">
                <a:off x="2400" y="1392"/>
                <a:ext cx="1248" cy="139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72" name="Group 16"/>
            <p:cNvGrpSpPr>
              <a:grpSpLocks/>
            </p:cNvGrpSpPr>
            <p:nvPr/>
          </p:nvGrpSpPr>
          <p:grpSpPr bwMode="auto">
            <a:xfrm>
              <a:off x="4014" y="845"/>
              <a:ext cx="1008" cy="528"/>
              <a:chOff x="2256" y="1392"/>
              <a:chExt cx="1584" cy="1392"/>
            </a:xfrm>
          </p:grpSpPr>
          <p:sp>
            <p:nvSpPr>
              <p:cNvPr id="45073" name="Line 17"/>
              <p:cNvSpPr>
                <a:spLocks noChangeShapeType="1"/>
              </p:cNvSpPr>
              <p:nvPr/>
            </p:nvSpPr>
            <p:spPr bwMode="auto">
              <a:xfrm>
                <a:off x="2256" y="1542"/>
                <a:ext cx="1584" cy="114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4" name="Line 18"/>
              <p:cNvSpPr>
                <a:spLocks noChangeShapeType="1"/>
              </p:cNvSpPr>
              <p:nvPr/>
            </p:nvSpPr>
            <p:spPr bwMode="auto">
              <a:xfrm flipV="1">
                <a:off x="2400" y="1392"/>
                <a:ext cx="1248" cy="139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75" name="Group 19"/>
            <p:cNvGrpSpPr>
              <a:grpSpLocks/>
            </p:cNvGrpSpPr>
            <p:nvPr/>
          </p:nvGrpSpPr>
          <p:grpSpPr bwMode="auto">
            <a:xfrm>
              <a:off x="1338" y="2478"/>
              <a:ext cx="1008" cy="528"/>
              <a:chOff x="2256" y="1392"/>
              <a:chExt cx="1584" cy="1392"/>
            </a:xfrm>
          </p:grpSpPr>
          <p:sp>
            <p:nvSpPr>
              <p:cNvPr id="45076" name="Line 20"/>
              <p:cNvSpPr>
                <a:spLocks noChangeShapeType="1"/>
              </p:cNvSpPr>
              <p:nvPr/>
            </p:nvSpPr>
            <p:spPr bwMode="auto">
              <a:xfrm>
                <a:off x="2256" y="1542"/>
                <a:ext cx="1584" cy="114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7" name="Line 21"/>
              <p:cNvSpPr>
                <a:spLocks noChangeShapeType="1"/>
              </p:cNvSpPr>
              <p:nvPr/>
            </p:nvSpPr>
            <p:spPr bwMode="auto">
              <a:xfrm flipV="1">
                <a:off x="2400" y="1392"/>
                <a:ext cx="1248" cy="139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38200" y="6156325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  Thực hiện đúng Luật Giao thông</a:t>
            </a:r>
          </a:p>
        </p:txBody>
      </p:sp>
      <p:pic>
        <p:nvPicPr>
          <p:cNvPr id="44035" name="Picture 3" descr="1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 l="1666" b="3355"/>
          <a:stretch>
            <a:fillRect/>
          </a:stretch>
        </p:blipFill>
        <p:spPr bwMode="auto">
          <a:xfrm>
            <a:off x="2133600" y="3048000"/>
            <a:ext cx="4800600" cy="304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4036" name="Picture 4" descr="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695" b="2579"/>
          <a:stretch>
            <a:fillRect/>
          </a:stretch>
        </p:blipFill>
        <p:spPr bwMode="auto">
          <a:xfrm>
            <a:off x="4648200" y="0"/>
            <a:ext cx="4495800" cy="2895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4037" name="Picture 5" descr="6"/>
          <p:cNvPicPr>
            <a:picLocks noChangeAspect="1" noChangeArrowheads="1"/>
          </p:cNvPicPr>
          <p:nvPr/>
        </p:nvPicPr>
        <p:blipFill>
          <a:blip r:embed="rId4" cstate="print">
            <a:lum bright="6000" contrast="24000"/>
          </a:blip>
          <a:srcRect r="1724" b="2632"/>
          <a:stretch>
            <a:fillRect/>
          </a:stretch>
        </p:blipFill>
        <p:spPr bwMode="auto">
          <a:xfrm>
            <a:off x="0" y="0"/>
            <a:ext cx="4419600" cy="2895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459788" y="249237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0" y="2349500"/>
            <a:ext cx="755650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</a:t>
            </a: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8388350" y="2349500"/>
            <a:ext cx="755650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</a:t>
            </a:r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2124075" y="5516563"/>
            <a:ext cx="755650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9" grpId="0" animBg="1"/>
      <p:bldP spid="44040" grpId="0" animBg="1"/>
      <p:bldP spid="440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3huh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1619250" y="765175"/>
            <a:ext cx="6265863" cy="16557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LIÊN HỆ THỰC TIỄN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47813" y="2636838"/>
            <a:ext cx="63944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Ở địa phương em đã có những hoạt </a:t>
            </a:r>
          </a:p>
          <a:p>
            <a:pPr algn="ctr"/>
            <a:r>
              <a:rPr lang="en-US" sz="2800" b="1"/>
              <a:t>động gì để tuyên truyền mọi người </a:t>
            </a:r>
          </a:p>
          <a:p>
            <a:pPr algn="ctr"/>
            <a:r>
              <a:rPr lang="en-US" sz="2800" b="1"/>
              <a:t>tham gia đúng luật giao thông?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ictur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203575" y="2133600"/>
            <a:ext cx="51625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3300"/>
                </a:solidFill>
              </a:rPr>
              <a:t>Thực hiện luật giao thông</a:t>
            </a:r>
          </a:p>
          <a:p>
            <a:pPr algn="ctr"/>
            <a:r>
              <a:rPr lang="en-US" sz="3200" b="1">
                <a:solidFill>
                  <a:srgbClr val="FF3300"/>
                </a:solidFill>
              </a:rPr>
              <a:t> là trách nhiệm của mỗi </a:t>
            </a:r>
          </a:p>
          <a:p>
            <a:pPr algn="ctr"/>
            <a:r>
              <a:rPr lang="en-US" sz="3200" b="1">
                <a:solidFill>
                  <a:srgbClr val="FF3300"/>
                </a:solidFill>
              </a:rPr>
              <a:t>người dân để tự bảo vệ </a:t>
            </a:r>
          </a:p>
          <a:p>
            <a:pPr algn="ctr"/>
            <a:r>
              <a:rPr lang="en-US" sz="3200" b="1">
                <a:solidFill>
                  <a:srgbClr val="FF3300"/>
                </a:solidFill>
              </a:rPr>
              <a:t>mình,bảo vệ mọi người </a:t>
            </a:r>
          </a:p>
          <a:p>
            <a:pPr algn="ctr"/>
            <a:r>
              <a:rPr lang="en-US" sz="3200" b="1">
                <a:solidFill>
                  <a:srgbClr val="FF3300"/>
                </a:solidFill>
              </a:rPr>
              <a:t>và đảm bảo an toàn </a:t>
            </a:r>
          </a:p>
          <a:p>
            <a:pPr algn="ctr"/>
            <a:r>
              <a:rPr lang="en-US" sz="3200" b="1">
                <a:solidFill>
                  <a:srgbClr val="FF3300"/>
                </a:solidFill>
              </a:rPr>
              <a:t>giao thông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787900" y="1052513"/>
            <a:ext cx="2174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/>
              <a:t>GHI NHỚ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5288" y="115888"/>
            <a:ext cx="8748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Một sồ hình ảnh về hậu quả của tai nạn giao thông</a:t>
            </a:r>
          </a:p>
        </p:txBody>
      </p:sp>
      <p:pic>
        <p:nvPicPr>
          <p:cNvPr id="6149" name="Picture 5" descr="tau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4356100" cy="3119438"/>
          </a:xfrm>
          <a:prstGeom prst="rect">
            <a:avLst/>
          </a:prstGeom>
          <a:noFill/>
        </p:spPr>
      </p:pic>
      <p:pic>
        <p:nvPicPr>
          <p:cNvPr id="6150" name="Picture 6" descr="4589125843508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5175"/>
            <a:ext cx="4321175" cy="3095625"/>
          </a:xfrm>
          <a:prstGeom prst="rect">
            <a:avLst/>
          </a:prstGeom>
          <a:noFill/>
        </p:spPr>
      </p:pic>
      <p:pic>
        <p:nvPicPr>
          <p:cNvPr id="6151" name="Picture 7" descr="vaquet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4000500"/>
            <a:ext cx="4286250" cy="2857500"/>
          </a:xfrm>
          <a:prstGeom prst="rect">
            <a:avLst/>
          </a:prstGeom>
          <a:noFill/>
        </p:spPr>
      </p:pic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79388" y="90805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</a:t>
            </a:r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8388350" y="83661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2916238" y="40767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7" grpId="0" animBg="1"/>
      <p:bldP spid="6158" grpId="0" animBg="1"/>
      <p:bldP spid="61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858000"/>
          </a:xfrm>
          <a:prstGeom prst="rect">
            <a:avLst/>
          </a:prstGeom>
          <a:noFill/>
        </p:spPr>
      </p:pic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611188" y="3284538"/>
            <a:ext cx="8064500" cy="17891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CẢM ƠN THẦY VÀ CÁC BẠN ĐÃ LẮNG NGHE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1403350" y="1700213"/>
            <a:ext cx="6408738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TIẾT HỌC KẾT THÚC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553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24300" y="981075"/>
            <a:ext cx="19827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u="sng">
                <a:solidFill>
                  <a:schemeClr val="accent2"/>
                </a:solidFill>
              </a:rPr>
              <a:t>Bài 13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042988" y="1700213"/>
            <a:ext cx="7489825" cy="22336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Tôn trọng luật giao thông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63713" y="549275"/>
            <a:ext cx="6213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>
                <a:solidFill>
                  <a:srgbClr val="000000"/>
                </a:solidFill>
              </a:rPr>
              <a:t>TÌM HIỂU THÔNG TIN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85375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Tính từ tháng 1/2010 đến hết tháng</a:t>
            </a:r>
          </a:p>
          <a:p>
            <a:pPr algn="ctr"/>
            <a:r>
              <a:rPr lang="en-US" sz="3600" b="1"/>
              <a:t> 10/2010 trên cả nước đã xảy ra </a:t>
            </a:r>
            <a:r>
              <a:rPr lang="en-US" sz="3600" b="1">
                <a:solidFill>
                  <a:srgbClr val="FF3300"/>
                </a:solidFill>
              </a:rPr>
              <a:t>39.864</a:t>
            </a:r>
          </a:p>
          <a:p>
            <a:pPr algn="ctr"/>
            <a:r>
              <a:rPr lang="en-US" sz="3600" b="1"/>
              <a:t> vụ tai nạn giao thông, làm chết </a:t>
            </a:r>
            <a:r>
              <a:rPr lang="en-US" sz="3600" b="1">
                <a:solidFill>
                  <a:srgbClr val="FF3300"/>
                </a:solidFill>
              </a:rPr>
              <a:t>9.274 </a:t>
            </a:r>
          </a:p>
          <a:p>
            <a:pPr algn="ctr"/>
            <a:r>
              <a:rPr lang="en-US" sz="3600" b="1"/>
              <a:t>người, bị thương </a:t>
            </a:r>
            <a:r>
              <a:rPr lang="en-US" sz="3600" b="1">
                <a:solidFill>
                  <a:srgbClr val="FF3300"/>
                </a:solidFill>
              </a:rPr>
              <a:t>37.635</a:t>
            </a:r>
            <a:r>
              <a:rPr lang="en-US" sz="3600" b="1"/>
              <a:t> người, thiệt </a:t>
            </a:r>
          </a:p>
          <a:p>
            <a:pPr algn="ctr"/>
            <a:r>
              <a:rPr lang="en-US" sz="3600" b="1"/>
              <a:t>hại tài sản khoảng </a:t>
            </a:r>
            <a:r>
              <a:rPr lang="en-US" sz="3600" b="1">
                <a:solidFill>
                  <a:srgbClr val="FF3300"/>
                </a:solidFill>
              </a:rPr>
              <a:t>13,9</a:t>
            </a:r>
            <a:r>
              <a:rPr lang="en-US" sz="3600" b="1"/>
              <a:t> tỷ đồng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7652" name="Picture 4" descr="H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4800600"/>
          </a:xfrm>
          <a:prstGeom prst="rect">
            <a:avLst/>
          </a:prstGeom>
          <a:gradFill rotWithShape="1">
            <a:gsLst>
              <a:gs pos="0">
                <a:srgbClr val="FBA3D7"/>
              </a:gs>
              <a:gs pos="50000">
                <a:schemeClr val="bg1"/>
              </a:gs>
              <a:gs pos="100000">
                <a:srgbClr val="FBA3D7"/>
              </a:gs>
            </a:gsLst>
            <a:lin ang="5400000" scaled="1"/>
          </a:gradFill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52600" y="1905000"/>
            <a:ext cx="48006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FF33CC"/>
              </a:solidFill>
            </a:endParaRP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FF33CC"/>
              </a:solidFill>
            </a:endParaRP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7129462" cy="1008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THẢO LUẬN NHÓM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339975" y="2924175"/>
            <a:ext cx="5275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</a:rPr>
              <a:t>1.Tai nạn giao thông để lại</a:t>
            </a:r>
          </a:p>
          <a:p>
            <a:r>
              <a:rPr lang="en-US" sz="3200" b="1">
                <a:solidFill>
                  <a:srgbClr val="FF3300"/>
                </a:solidFill>
              </a:rPr>
              <a:t>    những hậu quả gì?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087563" y="4508500"/>
            <a:ext cx="7056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3300"/>
                </a:solidFill>
              </a:rPr>
              <a:t>2.Tại sao tai nạn giao thông</a:t>
            </a:r>
          </a:p>
          <a:p>
            <a:r>
              <a:rPr lang="en-US" sz="3200" b="1">
                <a:solidFill>
                  <a:srgbClr val="FF3300"/>
                </a:solidFill>
              </a:rPr>
              <a:t>    xảy ra?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835150" y="981075"/>
            <a:ext cx="3913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Thời gian: 3 phút</a:t>
            </a:r>
          </a:p>
        </p:txBody>
      </p:sp>
      <p:pic>
        <p:nvPicPr>
          <p:cNvPr id="27659" name="Picture 11" descr="Digit 18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052513"/>
            <a:ext cx="2057400" cy="113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/>
      <p:bldP spid="27657" grpId="0"/>
      <p:bldP spid="276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419475" y="188913"/>
            <a:ext cx="2749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u="sng"/>
              <a:t>KẾT LUẬN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0225" y="1290638"/>
            <a:ext cx="87979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b="1"/>
          </a:p>
          <a:p>
            <a:r>
              <a:rPr lang="en-US" sz="2800" b="1"/>
              <a:t>+Tai nạn giao thông để lại những hậu quả : tổn </a:t>
            </a:r>
          </a:p>
          <a:p>
            <a:r>
              <a:rPr lang="en-US" sz="2800" b="1"/>
              <a:t>thất về người và của ( người chết , bị thương </a:t>
            </a:r>
          </a:p>
          <a:p>
            <a:r>
              <a:rPr lang="en-US" sz="2800" b="1"/>
              <a:t> bị tàn tật, xe bị hỏng , giao thông ngừng trệ…. ) </a:t>
            </a:r>
            <a:br>
              <a:rPr lang="en-US" sz="2800" b="1"/>
            </a:br>
            <a:endParaRPr lang="en-US" sz="2800" b="1"/>
          </a:p>
          <a:p>
            <a:endParaRPr lang="en-US" sz="2800" b="1"/>
          </a:p>
          <a:p>
            <a:r>
              <a:rPr lang="en-US" sz="2800" b="1"/>
              <a:t>+Tai nạn giao thông xảy ra do nhiều nguyên nhân :</a:t>
            </a:r>
          </a:p>
          <a:p>
            <a:r>
              <a:rPr lang="en-US" sz="2800" b="1"/>
              <a:t>do thiên tai ( bão lụt, động đất , sạt lở núi,…. ) </a:t>
            </a:r>
          </a:p>
          <a:p>
            <a:r>
              <a:rPr lang="en-US" sz="2800" b="1"/>
              <a:t>nhưng </a:t>
            </a:r>
            <a:r>
              <a:rPr lang="en-US" sz="2800" b="1">
                <a:solidFill>
                  <a:srgbClr val="FF3300"/>
                </a:solidFill>
              </a:rPr>
              <a:t>chủ yếu là do con người</a:t>
            </a:r>
            <a:r>
              <a:rPr lang="en-US" sz="2800" b="1"/>
              <a:t> ( lái nhanh, vượt </a:t>
            </a:r>
          </a:p>
          <a:p>
            <a:r>
              <a:rPr lang="en-US" sz="2800" b="1"/>
              <a:t>ẩu, không làm chủ phương tiện, không chấp hành </a:t>
            </a:r>
          </a:p>
          <a:p>
            <a:r>
              <a:rPr lang="en-US" sz="2800" b="1"/>
              <a:t>đúng Luật giao thông…. ) </a:t>
            </a:r>
            <a:br>
              <a:rPr lang="en-US" sz="2800" b="1"/>
            </a:br>
            <a:r>
              <a:rPr lang="en-US" sz="2800" b="1"/>
              <a:t/>
            </a:r>
            <a:br>
              <a:rPr lang="en-US" sz="2800" b="1"/>
            </a:b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4006850"/>
            <a:ext cx="2838450" cy="2851150"/>
            <a:chOff x="106" y="2378"/>
            <a:chExt cx="1788" cy="1796"/>
          </a:xfrm>
        </p:grpSpPr>
        <p:pic>
          <p:nvPicPr>
            <p:cNvPr id="37891" name="Picture 3" descr="hoa-da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</p:spPr>
        </p:pic>
        <p:pic>
          <p:nvPicPr>
            <p:cNvPr id="37892" name="Picture 4" descr="hoa-da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</p:spPr>
        </p:pic>
      </p:grpSp>
      <p:grpSp>
        <p:nvGrpSpPr>
          <p:cNvPr id="37893" name="Group 5"/>
          <p:cNvGrpSpPr>
            <a:grpSpLocks/>
          </p:cNvGrpSpPr>
          <p:nvPr/>
        </p:nvGrpSpPr>
        <p:grpSpPr bwMode="auto">
          <a:xfrm flipV="1">
            <a:off x="76200" y="76200"/>
            <a:ext cx="2838450" cy="2851150"/>
            <a:chOff x="106" y="2378"/>
            <a:chExt cx="1788" cy="1796"/>
          </a:xfrm>
        </p:grpSpPr>
        <p:pic>
          <p:nvPicPr>
            <p:cNvPr id="37894" name="Picture 6" descr="hoa-da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</p:spPr>
        </p:pic>
        <p:pic>
          <p:nvPicPr>
            <p:cNvPr id="37895" name="Picture 7" descr="hoa-da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</p:spPr>
        </p:pic>
      </p:grpSp>
      <p:grpSp>
        <p:nvGrpSpPr>
          <p:cNvPr id="37896" name="Group 8"/>
          <p:cNvGrpSpPr>
            <a:grpSpLocks/>
          </p:cNvGrpSpPr>
          <p:nvPr/>
        </p:nvGrpSpPr>
        <p:grpSpPr bwMode="auto">
          <a:xfrm rot="5400000" flipV="1">
            <a:off x="6299200" y="-6350"/>
            <a:ext cx="2838450" cy="2851150"/>
            <a:chOff x="106" y="2378"/>
            <a:chExt cx="1788" cy="1796"/>
          </a:xfrm>
        </p:grpSpPr>
        <p:pic>
          <p:nvPicPr>
            <p:cNvPr id="37897" name="Picture 9" descr="hoa-da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</p:spPr>
        </p:pic>
        <p:pic>
          <p:nvPicPr>
            <p:cNvPr id="37898" name="Picture 10" descr="hoa-da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</p:spPr>
        </p:pic>
      </p:grpSp>
      <p:grpSp>
        <p:nvGrpSpPr>
          <p:cNvPr id="37899" name="Group 11"/>
          <p:cNvGrpSpPr>
            <a:grpSpLocks/>
          </p:cNvGrpSpPr>
          <p:nvPr/>
        </p:nvGrpSpPr>
        <p:grpSpPr bwMode="auto">
          <a:xfrm rot="16200000">
            <a:off x="6254750" y="3938588"/>
            <a:ext cx="2838450" cy="2851150"/>
            <a:chOff x="106" y="2378"/>
            <a:chExt cx="1788" cy="1796"/>
          </a:xfrm>
        </p:grpSpPr>
        <p:pic>
          <p:nvPicPr>
            <p:cNvPr id="37900" name="Picture 12" descr="hoa-da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</p:spPr>
        </p:pic>
        <p:pic>
          <p:nvPicPr>
            <p:cNvPr id="37901" name="Picture 13" descr="hoa-da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</p:spPr>
        </p:pic>
      </p:grpSp>
      <p:pic>
        <p:nvPicPr>
          <p:cNvPr id="37902" name="Picture 14" descr="Picture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5467350"/>
            <a:ext cx="1333500" cy="1390650"/>
          </a:xfrm>
          <a:prstGeom prst="rect">
            <a:avLst/>
          </a:prstGeom>
          <a:noFill/>
        </p:spPr>
      </p:pic>
      <p:pic>
        <p:nvPicPr>
          <p:cNvPr id="37903" name="Picture 15" descr="Picture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638800"/>
            <a:ext cx="1333500" cy="1390650"/>
          </a:xfrm>
          <a:prstGeom prst="rect">
            <a:avLst/>
          </a:prstGeom>
          <a:noFill/>
        </p:spPr>
      </p:pic>
      <p:pic>
        <p:nvPicPr>
          <p:cNvPr id="37904" name="Picture 16" descr="Picture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76200"/>
            <a:ext cx="1333500" cy="1390650"/>
          </a:xfrm>
          <a:prstGeom prst="rect">
            <a:avLst/>
          </a:prstGeom>
          <a:noFill/>
        </p:spPr>
      </p:pic>
      <p:pic>
        <p:nvPicPr>
          <p:cNvPr id="37905" name="Picture 17" descr="Picture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0"/>
            <a:ext cx="1333500" cy="1390650"/>
          </a:xfrm>
          <a:prstGeom prst="rect">
            <a:avLst/>
          </a:prstGeom>
          <a:noFill/>
        </p:spPr>
      </p:pic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3779838" y="404813"/>
            <a:ext cx="1870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Câu hỏi:</a:t>
            </a:r>
            <a:r>
              <a:rPr lang="en-US"/>
              <a:t> 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0" y="1196975"/>
            <a:ext cx="926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Em cần làm gì để tham gia giao thông an toàn?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179388" y="2420938"/>
            <a:ext cx="867251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/>
              <a:t> Chấp hành nghiêm chỉnh luật an toàn giao thông</a:t>
            </a:r>
            <a:br>
              <a:rPr lang="en-US" sz="2800" b="1"/>
            </a:br>
            <a:endParaRPr lang="en-US" sz="2800" b="1"/>
          </a:p>
          <a:p>
            <a:pPr>
              <a:buFontTx/>
              <a:buChar char="•"/>
            </a:pPr>
            <a:r>
              <a:rPr lang="en-US" sz="2800" b="1"/>
              <a:t> Đi đúng phần đường dành cho người đi bộ</a:t>
            </a:r>
            <a:br>
              <a:rPr lang="en-US" sz="2800" b="1"/>
            </a:br>
            <a:endParaRPr lang="en-US" sz="2800" b="1"/>
          </a:p>
          <a:p>
            <a:pPr>
              <a:buFontTx/>
              <a:buChar char="•"/>
            </a:pPr>
            <a:r>
              <a:rPr lang="en-US" sz="2800" b="1"/>
              <a:t> Quan sát kĩ trước khi qua đường</a:t>
            </a:r>
            <a:br>
              <a:rPr lang="en-US" sz="2800" b="1"/>
            </a:br>
            <a:endParaRPr lang="en-US" sz="2800" b="1"/>
          </a:p>
          <a:p>
            <a:pPr>
              <a:buFontTx/>
              <a:buChar char="•"/>
            </a:pPr>
            <a:r>
              <a:rPr lang="en-US" sz="2800" b="1"/>
              <a:t> Đội mũ bảo hiểm khi đi trên xe mô tô, xe máy…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6" grpId="0"/>
      <p:bldP spid="37907" grpId="0"/>
      <p:bldP spid="379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2124075" y="0"/>
            <a:ext cx="6191250" cy="14398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Bày tỏ ý kiến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5611" name="Picture 11" descr="wed 0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60350"/>
            <a:ext cx="1676400" cy="1905000"/>
          </a:xfrm>
          <a:prstGeom prst="rect">
            <a:avLst/>
          </a:prstGeom>
          <a:noFill/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971550" y="2276475"/>
            <a:ext cx="7848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/>
              <a:t>Theo em những bức tranh nào dưới đây thực hiện đúng Luật </a:t>
            </a:r>
          </a:p>
          <a:p>
            <a:r>
              <a:rPr lang="en-US" sz="4000" b="1"/>
              <a:t>giao thông. Nếu đúng chọn        </a:t>
            </a:r>
          </a:p>
          <a:p>
            <a:r>
              <a:rPr lang="en-US" sz="4000" b="1"/>
              <a:t>Sai chọn       và giải thích lí do.</a:t>
            </a:r>
          </a:p>
        </p:txBody>
      </p:sp>
      <p:pic>
        <p:nvPicPr>
          <p:cNvPr id="12" name="Picture 3" descr="D:\My Pictures\128x128\smiley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331" y="3612704"/>
            <a:ext cx="539907" cy="5845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5619" name="Picture 19" descr="KQ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4221163"/>
            <a:ext cx="576263" cy="504825"/>
          </a:xfrm>
          <a:prstGeom prst="rect">
            <a:avLst/>
          </a:prstGeom>
          <a:noFill/>
        </p:spPr>
      </p:pic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3635375" y="1268413"/>
            <a:ext cx="307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Thảo luận nhóm đôi</a:t>
            </a:r>
            <a:br>
              <a:rPr lang="en-US" sz="2400" b="1"/>
            </a:br>
            <a:r>
              <a:rPr lang="en-US" sz="2400" b="1"/>
              <a:t>Thời gian: 3 phút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12" grpId="0"/>
      <p:bldP spid="256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42000"/>
          </a:blip>
          <a:srcRect l="1695" r="325" b="6897"/>
          <a:stretch>
            <a:fillRect/>
          </a:stretch>
        </p:blipFill>
        <p:spPr bwMode="auto">
          <a:xfrm>
            <a:off x="4600575" y="4781550"/>
            <a:ext cx="4543425" cy="2057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0" name="Picture 6" descr="2"/>
          <p:cNvPicPr>
            <a:picLocks noChangeAspect="1" noChangeArrowheads="1"/>
          </p:cNvPicPr>
          <p:nvPr/>
        </p:nvPicPr>
        <p:blipFill>
          <a:blip r:embed="rId3" cstate="print">
            <a:lum bright="-6000" contrast="42000"/>
          </a:blip>
          <a:srcRect l="1785" t="3448" r="1785"/>
          <a:stretch>
            <a:fillRect/>
          </a:stretch>
        </p:blipFill>
        <p:spPr bwMode="auto">
          <a:xfrm>
            <a:off x="76200" y="4724400"/>
            <a:ext cx="4200525" cy="2133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1" name="Picture 7" descr="6"/>
          <p:cNvPicPr>
            <a:picLocks noChangeAspect="1" noChangeArrowheads="1"/>
          </p:cNvPicPr>
          <p:nvPr/>
        </p:nvPicPr>
        <p:blipFill>
          <a:blip r:embed="rId4" cstate="print">
            <a:lum bright="-6000" contrast="42000"/>
          </a:blip>
          <a:srcRect t="3448" r="1785" b="3448"/>
          <a:stretch>
            <a:fillRect/>
          </a:stretch>
        </p:blipFill>
        <p:spPr bwMode="auto">
          <a:xfrm>
            <a:off x="76200" y="114300"/>
            <a:ext cx="4200525" cy="20955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-896938" y="0"/>
            <a:ext cx="1387476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16393" name="Picture 9" descr="4"/>
          <p:cNvPicPr>
            <a:picLocks noChangeAspect="1" noChangeArrowheads="1"/>
          </p:cNvPicPr>
          <p:nvPr/>
        </p:nvPicPr>
        <p:blipFill>
          <a:blip r:embed="rId5" cstate="print">
            <a:lum bright="-6000" contrast="54000"/>
          </a:blip>
          <a:srcRect t="3334" r="1785" b="3334"/>
          <a:stretch>
            <a:fillRect/>
          </a:stretch>
        </p:blipFill>
        <p:spPr bwMode="auto">
          <a:xfrm>
            <a:off x="76200" y="2324100"/>
            <a:ext cx="4200525" cy="2286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4" name="Picture 10" descr="3"/>
          <p:cNvPicPr>
            <a:picLocks noChangeAspect="1" noChangeArrowheads="1"/>
          </p:cNvPicPr>
          <p:nvPr/>
        </p:nvPicPr>
        <p:blipFill>
          <a:blip r:embed="rId6" cstate="print">
            <a:lum bright="-6000" contrast="60000"/>
          </a:blip>
          <a:srcRect l="-847" r="4237" b="2837"/>
          <a:stretch>
            <a:fillRect/>
          </a:stretch>
        </p:blipFill>
        <p:spPr bwMode="auto">
          <a:xfrm>
            <a:off x="4581525" y="2343150"/>
            <a:ext cx="4543425" cy="23050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5" name="Picture 11" descr="5"/>
          <p:cNvPicPr>
            <a:picLocks noChangeAspect="1" noChangeArrowheads="1"/>
          </p:cNvPicPr>
          <p:nvPr/>
        </p:nvPicPr>
        <p:blipFill>
          <a:blip r:embed="rId7" cstate="print">
            <a:lum bright="-6000" contrast="54000"/>
          </a:blip>
          <a:srcRect l="424" t="2586" r="1271" b="862"/>
          <a:stretch>
            <a:fillRect/>
          </a:stretch>
        </p:blipFill>
        <p:spPr bwMode="auto">
          <a:xfrm>
            <a:off x="4600575" y="133350"/>
            <a:ext cx="4543425" cy="2057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608388" y="76200"/>
            <a:ext cx="13874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-973138" y="2209800"/>
            <a:ext cx="1387476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608388" y="2266950"/>
            <a:ext cx="13874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-973138" y="4572000"/>
            <a:ext cx="1387476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595688" y="4586288"/>
            <a:ext cx="13874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pic>
        <p:nvPicPr>
          <p:cNvPr id="16401" name="Picture 17" descr="Digit 18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0"/>
            <a:ext cx="1366838" cy="720725"/>
          </a:xfrm>
          <a:prstGeom prst="rect">
            <a:avLst/>
          </a:prstGeom>
          <a:noFill/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8734425" y="1889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3784"/>
  <p:tag name="VIOLETTITLE" val="Bài 13: TÔN TRỌNG LUẬT GIAO THÔNG"/>
  <p:tag name="VIOLETLESSON" val="13"/>
  <p:tag name="VIOLETCATID" val="8048921"/>
  <p:tag name="VIOLETSUBJECT" val="Đạo đức 4"/>
  <p:tag name="VIOLETAUTHORID" val="1638382"/>
  <p:tag name="VIOLETAUTHORNAME" val="Nguyễn Thị Hải Yến"/>
  <p:tag name="VIOLETAUTHORAVATAR" val="1/638/382/avatar.jpg"/>
  <p:tag name="VIOLETAUTHORADDRESS" val="ĐHSP - ĐÀ NẴNG"/>
  <p:tag name="VIOLETDATE" val="2011-01-02 18:40:05"/>
  <p:tag name="VIOLETHIT" val="1142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396</Words>
  <Application>Microsoft Office PowerPoint</Application>
  <PresentationFormat>On-screen Show (4:3)</PresentationFormat>
  <Paragraphs>105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.VnTifani HeavyH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tbc</dc:creator>
  <cp:lastModifiedBy>Administrator</cp:lastModifiedBy>
  <cp:revision>47</cp:revision>
  <dcterms:created xsi:type="dcterms:W3CDTF">2005-01-09T09:49:10Z</dcterms:created>
  <dcterms:modified xsi:type="dcterms:W3CDTF">2017-03-17T07:16:33Z</dcterms:modified>
</cp:coreProperties>
</file>